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7" r:id="rId13"/>
    <p:sldId id="269" r:id="rId14"/>
    <p:sldId id="270" r:id="rId15"/>
    <p:sldId id="271" r:id="rId16"/>
    <p:sldId id="26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804B-0B55-4DB5-BEF7-12FA56E35C94}" type="datetimeFigureOut">
              <a:rPr lang="hu-HU" smtClean="0"/>
              <a:t>2024. 05. 05.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38E656B2-DA41-455C-B64E-F5C97679860D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059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804B-0B55-4DB5-BEF7-12FA56E35C94}" type="datetimeFigureOut">
              <a:rPr lang="hu-HU" smtClean="0"/>
              <a:t>2024. 05. 05.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56B2-DA41-455C-B64E-F5C97679860D}" type="slidenum">
              <a:rPr lang="hu-HU" smtClean="0"/>
              <a:t>‹#›</a:t>
            </a:fld>
            <a:endParaRPr lang="hu-HU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680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804B-0B55-4DB5-BEF7-12FA56E35C94}" type="datetimeFigureOut">
              <a:rPr lang="hu-HU" smtClean="0"/>
              <a:t>2024. 05. 05.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56B2-DA41-455C-B64E-F5C97679860D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681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804B-0B55-4DB5-BEF7-12FA56E35C94}" type="datetimeFigureOut">
              <a:rPr lang="hu-HU" smtClean="0"/>
              <a:t>2024. 05. 05.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56B2-DA41-455C-B64E-F5C97679860D}" type="slidenum">
              <a:rPr lang="hu-HU" smtClean="0"/>
              <a:t>‹#›</a:t>
            </a:fld>
            <a:endParaRPr lang="hu-HU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274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804B-0B55-4DB5-BEF7-12FA56E35C94}" type="datetimeFigureOut">
              <a:rPr lang="hu-HU" smtClean="0"/>
              <a:t>2024. 05. 05.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56B2-DA41-455C-B64E-F5C97679860D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07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804B-0B55-4DB5-BEF7-12FA56E35C94}" type="datetimeFigureOut">
              <a:rPr lang="hu-HU" smtClean="0"/>
              <a:t>2024. 05. 05.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56B2-DA41-455C-B64E-F5C97679860D}" type="slidenum">
              <a:rPr lang="hu-HU" smtClean="0"/>
              <a:t>‹#›</a:t>
            </a:fld>
            <a:endParaRPr lang="hu-HU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087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804B-0B55-4DB5-BEF7-12FA56E35C94}" type="datetimeFigureOut">
              <a:rPr lang="hu-HU" smtClean="0"/>
              <a:t>2024. 05. 05.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56B2-DA41-455C-B64E-F5C97679860D}" type="slidenum">
              <a:rPr lang="hu-HU" smtClean="0"/>
              <a:t>‹#›</a:t>
            </a:fld>
            <a:endParaRPr lang="hu-HU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5974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804B-0B55-4DB5-BEF7-12FA56E35C94}" type="datetimeFigureOut">
              <a:rPr lang="hu-HU" smtClean="0"/>
              <a:t>2024. 05. 05.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56B2-DA41-455C-B64E-F5C97679860D}" type="slidenum">
              <a:rPr lang="hu-HU" smtClean="0"/>
              <a:t>‹#›</a:t>
            </a:fld>
            <a:endParaRPr lang="hu-HU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718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804B-0B55-4DB5-BEF7-12FA56E35C94}" type="datetimeFigureOut">
              <a:rPr lang="hu-HU" smtClean="0"/>
              <a:t>2024. 05. 05.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56B2-DA41-455C-B64E-F5C97679860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05334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804B-0B55-4DB5-BEF7-12FA56E35C94}" type="datetimeFigureOut">
              <a:rPr lang="hu-HU" smtClean="0"/>
              <a:t>2024. 05. 05.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56B2-DA41-455C-B64E-F5C97679860D}" type="slidenum">
              <a:rPr lang="hu-HU" smtClean="0"/>
              <a:t>‹#›</a:t>
            </a:fld>
            <a:endParaRPr lang="hu-HU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157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349B804B-0B55-4DB5-BEF7-12FA56E35C94}" type="datetimeFigureOut">
              <a:rPr lang="hu-HU" smtClean="0"/>
              <a:t>2024. 05. 05.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56B2-DA41-455C-B64E-F5C97679860D}" type="slidenum">
              <a:rPr lang="hu-HU" smtClean="0"/>
              <a:t>‹#›</a:t>
            </a:fld>
            <a:endParaRPr lang="hu-HU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605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B804B-0B55-4DB5-BEF7-12FA56E35C94}" type="datetimeFigureOut">
              <a:rPr lang="hu-HU" smtClean="0"/>
              <a:t>2024. 05. 05.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38E656B2-DA41-455C-B64E-F5C97679860D}" type="slidenum">
              <a:rPr lang="hu-HU" smtClean="0"/>
              <a:t>‹#›</a:t>
            </a:fld>
            <a:endParaRPr lang="hu-HU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41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m/url?sa=i&amp;url=https://www.trisotech.com/bpmn-database-operations-with-odata/&amp;psig=AOvVaw1kd9nPYtRCm8w0eWcsNRKe&amp;ust=1707549316224000&amp;source=images&amp;cd=vfe&amp;opi=89978449&amp;ved=0CBAQjRxqFwoTCKiCvYXbnYQDFQAAAAAdAAAAABAD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err="1"/>
              <a:t>Event</a:t>
            </a:r>
            <a:r>
              <a:rPr lang="hu-HU" dirty="0"/>
              <a:t> </a:t>
            </a:r>
            <a:r>
              <a:rPr lang="hu-HU" dirty="0" err="1"/>
              <a:t>Horizon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Készítette  Vig Zoltán Tamás  és Szilágyi Dávid István</a:t>
            </a:r>
          </a:p>
        </p:txBody>
      </p:sp>
    </p:spTree>
    <p:extLst>
      <p:ext uri="{BB962C8B-B14F-4D97-AF65-F5344CB8AC3E}">
        <p14:creationId xmlns:p14="http://schemas.microsoft.com/office/powerpoint/2010/main" val="16064231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hu-HU" sz="4000" dirty="0"/>
              <a:t>Itt van néhány kép az adatbázisról:</a:t>
            </a:r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6E903BDB-EDB5-5E0E-FC96-5664D43CB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02" y="2057400"/>
            <a:ext cx="10530595" cy="1371600"/>
          </a:xfr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157" y="3889845"/>
            <a:ext cx="7551683" cy="232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748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42C057-F8AB-8AE2-368D-0EAACC38F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A Főoldal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019A989-E71D-4B3C-F78B-6C48F1635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3487947" cy="3931920"/>
          </a:xfrm>
        </p:spPr>
        <p:txBody>
          <a:bodyPr/>
          <a:lstStyle/>
          <a:p>
            <a:pPr algn="just"/>
            <a:r>
              <a:rPr lang="en-US" dirty="0"/>
              <a:t>Az </a:t>
            </a:r>
            <a:r>
              <a:rPr lang="en-US" dirty="0" err="1"/>
              <a:t>oldal</a:t>
            </a:r>
            <a:r>
              <a:rPr lang="en-US" dirty="0"/>
              <a:t> </a:t>
            </a:r>
            <a:r>
              <a:rPr lang="en-US" dirty="0" err="1"/>
              <a:t>megnyitásakor</a:t>
            </a:r>
            <a:r>
              <a:rPr lang="en-US" dirty="0"/>
              <a:t> </a:t>
            </a:r>
            <a:r>
              <a:rPr lang="en-US" dirty="0" err="1"/>
              <a:t>azonnal</a:t>
            </a:r>
            <a:r>
              <a:rPr lang="en-US" dirty="0"/>
              <a:t> </a:t>
            </a:r>
            <a:r>
              <a:rPr lang="en-US" dirty="0" err="1"/>
              <a:t>megjelenik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videó</a:t>
            </a:r>
            <a:r>
              <a:rPr lang="en-US" dirty="0"/>
              <a:t>, </a:t>
            </a:r>
            <a:r>
              <a:rPr lang="en-US" dirty="0" err="1"/>
              <a:t>folyamatos</a:t>
            </a:r>
            <a:r>
              <a:rPr lang="en-US" dirty="0"/>
              <a:t> </a:t>
            </a:r>
            <a:r>
              <a:rPr lang="en-US" dirty="0" err="1"/>
              <a:t>lejátszással</a:t>
            </a:r>
            <a:r>
              <a:rPr lang="en-US" dirty="0"/>
              <a:t>, </a:t>
            </a:r>
            <a:r>
              <a:rPr lang="en-US" dirty="0" err="1"/>
              <a:t>alatta</a:t>
            </a:r>
            <a:r>
              <a:rPr lang="en-US" dirty="0"/>
              <a:t> </a:t>
            </a:r>
            <a:r>
              <a:rPr lang="en-US" dirty="0" err="1"/>
              <a:t>pedig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gomb</a:t>
            </a:r>
            <a:r>
              <a:rPr lang="en-US" dirty="0"/>
              <a:t> </a:t>
            </a:r>
            <a:r>
              <a:rPr lang="en-US" dirty="0" err="1"/>
              <a:t>található</a:t>
            </a:r>
            <a:r>
              <a:rPr lang="en-US" dirty="0"/>
              <a:t>, </a:t>
            </a:r>
            <a:r>
              <a:rPr lang="en-US" dirty="0" err="1"/>
              <a:t>amely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eseményekhez</a:t>
            </a:r>
            <a:r>
              <a:rPr lang="en-US" dirty="0"/>
              <a:t> </a:t>
            </a:r>
            <a:r>
              <a:rPr lang="en-US" dirty="0" err="1"/>
              <a:t>vezet</a:t>
            </a:r>
            <a:r>
              <a:rPr lang="en-US" dirty="0"/>
              <a:t>. </a:t>
            </a:r>
            <a:r>
              <a:rPr lang="en-US" dirty="0" err="1"/>
              <a:t>Ugyanakkor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oldal</a:t>
            </a:r>
            <a:r>
              <a:rPr lang="en-US" dirty="0"/>
              <a:t> </a:t>
            </a:r>
            <a:r>
              <a:rPr lang="en-US" dirty="0" err="1"/>
              <a:t>tetején</a:t>
            </a:r>
            <a:r>
              <a:rPr lang="en-US" dirty="0"/>
              <a:t> </a:t>
            </a:r>
            <a:r>
              <a:rPr lang="en-US" dirty="0" err="1"/>
              <a:t>ott</a:t>
            </a:r>
            <a:r>
              <a:rPr lang="en-US" dirty="0"/>
              <a:t> </a:t>
            </a:r>
            <a:r>
              <a:rPr lang="en-US" dirty="0" err="1"/>
              <a:t>található</a:t>
            </a:r>
            <a:r>
              <a:rPr lang="en-US" dirty="0"/>
              <a:t> a </a:t>
            </a:r>
            <a:r>
              <a:rPr lang="en-US" dirty="0" err="1"/>
              <a:t>navigációs</a:t>
            </a:r>
            <a:r>
              <a:rPr lang="en-US" dirty="0"/>
              <a:t> </a:t>
            </a:r>
            <a:r>
              <a:rPr lang="en-US" dirty="0" err="1"/>
              <a:t>sáv</a:t>
            </a:r>
            <a:r>
              <a:rPr lang="en-US" dirty="0"/>
              <a:t>, </a:t>
            </a:r>
            <a:r>
              <a:rPr lang="en-US" dirty="0" err="1"/>
              <a:t>amely</a:t>
            </a:r>
            <a:r>
              <a:rPr lang="en-US" dirty="0"/>
              <a:t> </a:t>
            </a:r>
            <a:r>
              <a:rPr lang="en-US" dirty="0" err="1"/>
              <a:t>különböző</a:t>
            </a:r>
            <a:r>
              <a:rPr lang="hu-HU" dirty="0"/>
              <a:t> </a:t>
            </a:r>
            <a:r>
              <a:rPr lang="en-US" dirty="0" err="1"/>
              <a:t>funkciókat</a:t>
            </a:r>
            <a:r>
              <a:rPr lang="en-US" dirty="0"/>
              <a:t> </a:t>
            </a:r>
            <a:r>
              <a:rPr lang="en-US" dirty="0" err="1"/>
              <a:t>tartalmaz</a:t>
            </a:r>
            <a:r>
              <a:rPr lang="en-US" dirty="0"/>
              <a:t>.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6301596-BC46-AF40-2C59-A8E96531D8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780" y="2103120"/>
            <a:ext cx="7024776" cy="352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386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0D0B082-9210-1017-6A38-563D501D1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Adatok Betöltése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C10611A-5A59-E81F-F72D-12D90A087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1" y="2103120"/>
            <a:ext cx="3444814" cy="3931920"/>
          </a:xfrm>
        </p:spPr>
        <p:txBody>
          <a:bodyPr/>
          <a:lstStyle/>
          <a:p>
            <a:r>
              <a:rPr lang="en-US" dirty="0" err="1">
                <a:latin typeface="Söhne"/>
              </a:rPr>
              <a:t>Amikor</a:t>
            </a:r>
            <a:r>
              <a:rPr lang="en-US" dirty="0">
                <a:latin typeface="Söhne"/>
              </a:rPr>
              <a:t> a</a:t>
            </a:r>
            <a:r>
              <a:rPr lang="hu-HU" dirty="0">
                <a:latin typeface="Söhne"/>
              </a:rPr>
              <a:t> „Rendezvények”</a:t>
            </a:r>
            <a:r>
              <a:rPr lang="en-US" dirty="0">
                <a:latin typeface="Söhne"/>
              </a:rPr>
              <a:t> </a:t>
            </a:r>
            <a:r>
              <a:rPr lang="en-US" dirty="0" err="1">
                <a:latin typeface="Söhne"/>
              </a:rPr>
              <a:t>menüre</a:t>
            </a:r>
            <a:r>
              <a:rPr lang="en-US" dirty="0">
                <a:latin typeface="Söhne"/>
              </a:rPr>
              <a:t> </a:t>
            </a:r>
            <a:r>
              <a:rPr lang="en-US" dirty="0" err="1">
                <a:latin typeface="Söhne"/>
              </a:rPr>
              <a:t>kattintunk</a:t>
            </a:r>
            <a:r>
              <a:rPr lang="hu-HU" dirty="0">
                <a:latin typeface="Söhne"/>
              </a:rPr>
              <a:t> </a:t>
            </a:r>
            <a:r>
              <a:rPr lang="en-US" dirty="0" err="1">
                <a:latin typeface="Söhne"/>
              </a:rPr>
              <a:t>láthatjuk</a:t>
            </a:r>
            <a:r>
              <a:rPr lang="en-US" dirty="0">
                <a:latin typeface="Söhne"/>
              </a:rPr>
              <a:t>, </a:t>
            </a:r>
            <a:r>
              <a:rPr lang="en-US" dirty="0" err="1">
                <a:latin typeface="Söhne"/>
              </a:rPr>
              <a:t>hogy</a:t>
            </a:r>
            <a:r>
              <a:rPr lang="en-US" dirty="0">
                <a:latin typeface="Söhne"/>
              </a:rPr>
              <a:t> </a:t>
            </a:r>
            <a:r>
              <a:rPr lang="en-US" dirty="0" err="1">
                <a:latin typeface="Söhne"/>
              </a:rPr>
              <a:t>az</a:t>
            </a:r>
            <a:r>
              <a:rPr lang="en-US" dirty="0">
                <a:latin typeface="Söhne"/>
              </a:rPr>
              <a:t> </a:t>
            </a:r>
            <a:r>
              <a:rPr lang="en-US" dirty="0" err="1">
                <a:latin typeface="Söhne"/>
              </a:rPr>
              <a:t>adatbázisba</a:t>
            </a:r>
            <a:r>
              <a:rPr lang="en-US" dirty="0">
                <a:latin typeface="Söhne"/>
              </a:rPr>
              <a:t> </a:t>
            </a:r>
            <a:r>
              <a:rPr lang="en-US" dirty="0" err="1">
                <a:latin typeface="Söhne"/>
              </a:rPr>
              <a:t>felvitt</a:t>
            </a:r>
            <a:r>
              <a:rPr lang="en-US" dirty="0">
                <a:latin typeface="Söhne"/>
              </a:rPr>
              <a:t> </a:t>
            </a:r>
            <a:r>
              <a:rPr lang="hu-HU" dirty="0">
                <a:latin typeface="Söhne"/>
              </a:rPr>
              <a:t>rendezvények</a:t>
            </a:r>
            <a:r>
              <a:rPr lang="en-US" dirty="0">
                <a:latin typeface="Söhne"/>
              </a:rPr>
              <a:t> </a:t>
            </a:r>
            <a:r>
              <a:rPr lang="en-US" dirty="0" err="1">
                <a:latin typeface="Söhne"/>
              </a:rPr>
              <a:t>tökéletesen</a:t>
            </a:r>
            <a:r>
              <a:rPr lang="en-US" dirty="0">
                <a:latin typeface="Söhne"/>
              </a:rPr>
              <a:t> </a:t>
            </a:r>
            <a:r>
              <a:rPr lang="en-US" dirty="0" err="1">
                <a:latin typeface="Söhne"/>
              </a:rPr>
              <a:t>lettek</a:t>
            </a:r>
            <a:r>
              <a:rPr lang="hu-HU" dirty="0">
                <a:latin typeface="Söhne"/>
              </a:rPr>
              <a:t> </a:t>
            </a:r>
            <a:r>
              <a:rPr lang="en-US" dirty="0" err="1">
                <a:latin typeface="Söhne"/>
              </a:rPr>
              <a:t>betöltve</a:t>
            </a:r>
            <a:r>
              <a:rPr lang="en-US" dirty="0">
                <a:latin typeface="Söhne"/>
              </a:rPr>
              <a:t> </a:t>
            </a:r>
            <a:r>
              <a:rPr lang="en-US" dirty="0" err="1">
                <a:latin typeface="Söhne"/>
              </a:rPr>
              <a:t>az</a:t>
            </a:r>
            <a:r>
              <a:rPr lang="en-US" dirty="0">
                <a:latin typeface="Söhne"/>
              </a:rPr>
              <a:t> </a:t>
            </a:r>
            <a:r>
              <a:rPr lang="en-US" dirty="0" err="1">
                <a:latin typeface="Söhne"/>
              </a:rPr>
              <a:t>oldalra</a:t>
            </a:r>
            <a:r>
              <a:rPr lang="en-US" dirty="0">
                <a:latin typeface="Söhne"/>
              </a:rPr>
              <a:t>.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496D6CC-ACA6-3CD4-0712-714CB2DCD3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649" y="2219595"/>
            <a:ext cx="6791864" cy="341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4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5D5C856-0EC3-69A7-CAF9-5FCE5CCDB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Bejelentkezés és regisztráció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DC50DC5-2768-8175-0A2F-38175D6D3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8445" y="1945183"/>
            <a:ext cx="3732362" cy="4265836"/>
          </a:xfrm>
        </p:spPr>
        <p:txBody>
          <a:bodyPr/>
          <a:lstStyle/>
          <a:p>
            <a:pPr algn="just"/>
            <a:r>
              <a:rPr lang="en-US" dirty="0"/>
              <a:t>A </a:t>
            </a:r>
            <a:r>
              <a:rPr lang="en-US" dirty="0" err="1"/>
              <a:t>bejelentkezés</a:t>
            </a:r>
            <a:r>
              <a:rPr lang="en-US" dirty="0"/>
              <a:t> </a:t>
            </a:r>
            <a:r>
              <a:rPr lang="en-US" dirty="0" err="1"/>
              <a:t>fülön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tipikus</a:t>
            </a:r>
            <a:r>
              <a:rPr lang="hu-HU" dirty="0"/>
              <a:t> </a:t>
            </a:r>
            <a:r>
              <a:rPr lang="en-US" dirty="0" err="1"/>
              <a:t>oldalt</a:t>
            </a:r>
            <a:r>
              <a:rPr lang="hu-HU" dirty="0"/>
              <a:t> </a:t>
            </a:r>
            <a:r>
              <a:rPr lang="en-US" dirty="0" err="1"/>
              <a:t>látunk</a:t>
            </a:r>
            <a:r>
              <a:rPr lang="en-US" dirty="0"/>
              <a:t>, </a:t>
            </a:r>
            <a:r>
              <a:rPr lang="en-US" dirty="0" err="1"/>
              <a:t>ahol</a:t>
            </a:r>
            <a:r>
              <a:rPr lang="en-US" dirty="0"/>
              <a:t> </a:t>
            </a:r>
            <a:r>
              <a:rPr lang="en-US" dirty="0" err="1"/>
              <a:t>lehetőségünk</a:t>
            </a:r>
            <a:r>
              <a:rPr lang="en-US" dirty="0"/>
              <a:t> van</a:t>
            </a:r>
            <a:r>
              <a:rPr lang="hu-HU" dirty="0"/>
              <a:t> bejelentkezni,</a:t>
            </a:r>
            <a:r>
              <a:rPr lang="en-US" dirty="0"/>
              <a:t> </a:t>
            </a:r>
            <a:r>
              <a:rPr lang="en-US" dirty="0" err="1"/>
              <a:t>regisztrálni</a:t>
            </a:r>
            <a:r>
              <a:rPr lang="en-US" dirty="0"/>
              <a:t>, </a:t>
            </a:r>
            <a:r>
              <a:rPr lang="en-US" dirty="0" err="1"/>
              <a:t>vagy</a:t>
            </a:r>
            <a:r>
              <a:rPr lang="en-US" dirty="0"/>
              <a:t> </a:t>
            </a:r>
            <a:r>
              <a:rPr lang="en-US" dirty="0" err="1"/>
              <a:t>akár</a:t>
            </a:r>
            <a:r>
              <a:rPr lang="en-US" dirty="0"/>
              <a:t> e-</a:t>
            </a:r>
            <a:r>
              <a:rPr lang="en-US" dirty="0" err="1"/>
              <a:t>mailt</a:t>
            </a:r>
            <a:r>
              <a:rPr lang="en-US" dirty="0"/>
              <a:t> </a:t>
            </a:r>
            <a:r>
              <a:rPr lang="en-US" dirty="0" err="1"/>
              <a:t>kérni</a:t>
            </a:r>
            <a:r>
              <a:rPr lang="en-US" dirty="0"/>
              <a:t> </a:t>
            </a:r>
            <a:r>
              <a:rPr lang="en-US" dirty="0" err="1"/>
              <a:t>elfelejtett</a:t>
            </a:r>
            <a:r>
              <a:rPr lang="en-US" dirty="0"/>
              <a:t> </a:t>
            </a:r>
            <a:r>
              <a:rPr lang="en-US" dirty="0" err="1"/>
              <a:t>jelszavunkhoz</a:t>
            </a:r>
            <a:r>
              <a:rPr lang="en-US" dirty="0"/>
              <a:t>.</a:t>
            </a:r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6A24FA24-B869-AE36-E546-8639C9E083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58" y="2014194"/>
            <a:ext cx="6869502" cy="3051062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9169CCBE-3A0C-B6EC-BDEA-DA6F4D45D2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948" y="3616792"/>
            <a:ext cx="3293654" cy="289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4147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4DA9EC1-1533-F9ED-8032-B8FAE11F2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Regisztráció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7DA5E67-8705-6DE4-AC28-6532814F5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3580922" cy="3931920"/>
          </a:xfrm>
        </p:spPr>
        <p:txBody>
          <a:bodyPr/>
          <a:lstStyle/>
          <a:p>
            <a:pPr algn="just"/>
            <a:r>
              <a:rPr lang="en-US" dirty="0"/>
              <a:t>A </a:t>
            </a:r>
            <a:r>
              <a:rPr lang="en-US" dirty="0" err="1"/>
              <a:t>regisztráció</a:t>
            </a:r>
            <a:r>
              <a:rPr lang="en-US" dirty="0"/>
              <a:t> </a:t>
            </a:r>
            <a:r>
              <a:rPr lang="en-US" dirty="0" err="1"/>
              <a:t>során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egyéni</a:t>
            </a:r>
            <a:r>
              <a:rPr lang="en-US" dirty="0"/>
              <a:t> </a:t>
            </a:r>
            <a:r>
              <a:rPr lang="en-US" dirty="0" err="1"/>
              <a:t>felhasználók</a:t>
            </a:r>
            <a:r>
              <a:rPr lang="en-US" dirty="0"/>
              <a:t> </a:t>
            </a:r>
            <a:r>
              <a:rPr lang="en-US" dirty="0" err="1"/>
              <a:t>esetén</a:t>
            </a:r>
            <a:r>
              <a:rPr lang="en-US" dirty="0"/>
              <a:t> </a:t>
            </a:r>
            <a:r>
              <a:rPr lang="en-US" dirty="0" err="1"/>
              <a:t>semmi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változik</a:t>
            </a:r>
            <a:r>
              <a:rPr lang="en-US" dirty="0"/>
              <a:t>, </a:t>
            </a:r>
            <a:r>
              <a:rPr lang="en-US" dirty="0" err="1"/>
              <a:t>azonban</a:t>
            </a:r>
            <a:r>
              <a:rPr lang="en-US" dirty="0"/>
              <a:t> </a:t>
            </a:r>
            <a:r>
              <a:rPr lang="en-US" dirty="0" err="1"/>
              <a:t>amint</a:t>
            </a:r>
            <a:r>
              <a:rPr lang="en-US" dirty="0"/>
              <a:t> </a:t>
            </a:r>
            <a:r>
              <a:rPr lang="en-US" dirty="0" err="1"/>
              <a:t>átváltunk</a:t>
            </a:r>
            <a:r>
              <a:rPr lang="en-US" dirty="0"/>
              <a:t> </a:t>
            </a:r>
            <a:r>
              <a:rPr lang="en-US" dirty="0" err="1"/>
              <a:t>vállalati</a:t>
            </a:r>
            <a:r>
              <a:rPr lang="en-US" dirty="0"/>
              <a:t> </a:t>
            </a:r>
            <a:r>
              <a:rPr lang="en-US" dirty="0" err="1"/>
              <a:t>regisztrációra</a:t>
            </a:r>
            <a:r>
              <a:rPr lang="en-US" dirty="0"/>
              <a:t>, a "</a:t>
            </a:r>
            <a:r>
              <a:rPr lang="en-US" dirty="0" err="1"/>
              <a:t>Vezetéknév</a:t>
            </a:r>
            <a:r>
              <a:rPr lang="en-US" dirty="0"/>
              <a:t>" </a:t>
            </a:r>
            <a:r>
              <a:rPr lang="en-US" dirty="0" err="1"/>
              <a:t>és</a:t>
            </a:r>
            <a:r>
              <a:rPr lang="en-US" dirty="0"/>
              <a:t> "</a:t>
            </a:r>
            <a:r>
              <a:rPr lang="en-US" dirty="0" err="1"/>
              <a:t>Keresztnév</a:t>
            </a:r>
            <a:r>
              <a:rPr lang="en-US" dirty="0"/>
              <a:t>" </a:t>
            </a:r>
            <a:r>
              <a:rPr lang="en-US" dirty="0" err="1"/>
              <a:t>mezők</a:t>
            </a:r>
            <a:r>
              <a:rPr lang="en-US" dirty="0"/>
              <a:t> </a:t>
            </a:r>
            <a:r>
              <a:rPr lang="en-US" dirty="0" err="1"/>
              <a:t>megváltoznak</a:t>
            </a:r>
            <a:r>
              <a:rPr lang="en-US" dirty="0"/>
              <a:t>,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megjelenik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további</a:t>
            </a:r>
            <a:r>
              <a:rPr lang="en-US" dirty="0"/>
              <a:t> </a:t>
            </a:r>
            <a:r>
              <a:rPr lang="en-US" dirty="0" err="1"/>
              <a:t>mező</a:t>
            </a:r>
            <a:r>
              <a:rPr lang="en-US" dirty="0"/>
              <a:t> a </a:t>
            </a:r>
            <a:r>
              <a:rPr lang="en-US" dirty="0" err="1"/>
              <a:t>adószámhoz</a:t>
            </a:r>
            <a:r>
              <a:rPr lang="en-US" dirty="0"/>
              <a:t> (</a:t>
            </a:r>
            <a:r>
              <a:rPr lang="hu-HU" dirty="0"/>
              <a:t>ami </a:t>
            </a:r>
            <a:r>
              <a:rPr lang="en-US" dirty="0" err="1"/>
              <a:t>kötelező</a:t>
            </a:r>
            <a:r>
              <a:rPr lang="hu-HU" dirty="0"/>
              <a:t> ebbe az esetben</a:t>
            </a:r>
            <a:r>
              <a:rPr lang="en-US" dirty="0"/>
              <a:t>).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79B381C-3237-A839-387D-C89ACC87BB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333" y="1893497"/>
            <a:ext cx="5827624" cy="3278038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BFFC7AA4-78CE-6D8A-7D00-DD94F0581C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040" y="2520369"/>
            <a:ext cx="5506528" cy="3097422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1E93359F-29B3-A17A-5DA7-72D62D1BD1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386" y="3429000"/>
            <a:ext cx="5428889" cy="238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593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0C0C774-89AB-B1AD-8DB6-CF5A97ABC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Tervek a jövőre nézve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5FA102B-662E-0846-33FF-D2A17BFE8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229819" cy="3931920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közeljövőben</a:t>
            </a:r>
            <a:r>
              <a:rPr lang="en-US" dirty="0"/>
              <a:t> </a:t>
            </a:r>
            <a:r>
              <a:rPr lang="en-US" dirty="0" err="1"/>
              <a:t>szeretnénk</a:t>
            </a:r>
            <a:r>
              <a:rPr lang="en-US" dirty="0"/>
              <a:t> </a:t>
            </a:r>
            <a:r>
              <a:rPr lang="en-US" dirty="0" err="1"/>
              <a:t>befejezni</a:t>
            </a:r>
            <a:r>
              <a:rPr lang="en-US" dirty="0"/>
              <a:t> </a:t>
            </a:r>
            <a:r>
              <a:rPr lang="en-US" dirty="0" err="1"/>
              <a:t>azokat</a:t>
            </a:r>
            <a:r>
              <a:rPr lang="en-US" dirty="0"/>
              <a:t> a </a:t>
            </a:r>
            <a:r>
              <a:rPr lang="en-US" dirty="0" err="1"/>
              <a:t>funkciókat</a:t>
            </a:r>
            <a:r>
              <a:rPr lang="en-US" dirty="0"/>
              <a:t>, </a:t>
            </a:r>
            <a:r>
              <a:rPr lang="en-US" dirty="0" err="1"/>
              <a:t>amelyekre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volt </a:t>
            </a:r>
            <a:r>
              <a:rPr lang="en-US" dirty="0" err="1"/>
              <a:t>elegendő</a:t>
            </a:r>
            <a:r>
              <a:rPr lang="en-US" dirty="0"/>
              <a:t> </a:t>
            </a:r>
            <a:r>
              <a:rPr lang="en-US" dirty="0" err="1"/>
              <a:t>időnk</a:t>
            </a:r>
            <a:r>
              <a:rPr lang="en-US" dirty="0"/>
              <a:t>, </a:t>
            </a:r>
            <a:r>
              <a:rPr lang="en-US" dirty="0" err="1"/>
              <a:t>például</a:t>
            </a:r>
            <a:r>
              <a:rPr lang="en-US" dirty="0"/>
              <a:t> a </a:t>
            </a:r>
            <a:r>
              <a:rPr lang="en-US" dirty="0" err="1"/>
              <a:t>kosár</a:t>
            </a:r>
            <a:r>
              <a:rPr lang="en-US"/>
              <a:t> 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talán</a:t>
            </a:r>
            <a:r>
              <a:rPr lang="en-US" dirty="0"/>
              <a:t> </a:t>
            </a:r>
            <a:r>
              <a:rPr lang="en-US" dirty="0" err="1"/>
              <a:t>még</a:t>
            </a:r>
            <a:r>
              <a:rPr lang="en-US" dirty="0"/>
              <a:t> </a:t>
            </a:r>
            <a:r>
              <a:rPr lang="en-US" dirty="0" err="1"/>
              <a:t>több</a:t>
            </a:r>
            <a:r>
              <a:rPr lang="en-US" dirty="0"/>
              <a:t> </a:t>
            </a:r>
            <a:r>
              <a:rPr lang="en-US" dirty="0" err="1"/>
              <a:t>tartalommal</a:t>
            </a:r>
            <a:r>
              <a:rPr lang="en-US" dirty="0"/>
              <a:t> </a:t>
            </a:r>
            <a:r>
              <a:rPr lang="en-US" dirty="0" err="1"/>
              <a:t>megtölteni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oldalt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még</a:t>
            </a:r>
            <a:r>
              <a:rPr lang="en-US" dirty="0"/>
              <a:t> </a:t>
            </a:r>
            <a:r>
              <a:rPr lang="en-US" dirty="0" err="1"/>
              <a:t>felhasználóbarátabb</a:t>
            </a:r>
            <a:r>
              <a:rPr lang="en-US" dirty="0"/>
              <a:t> </a:t>
            </a:r>
            <a:r>
              <a:rPr lang="en-US" dirty="0" err="1"/>
              <a:t>legyen</a:t>
            </a:r>
            <a:r>
              <a:rPr lang="en-US" dirty="0"/>
              <a:t>.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AFBB864-2E93-A7A3-CE2D-4EF0F9F44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611" y="4539931"/>
            <a:ext cx="5225090" cy="1739311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12D6FE26-F6B8-4462-0035-3F5F008163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332" y="2014194"/>
            <a:ext cx="5581648" cy="238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129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Köszönjük a figyelmet!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hu-HU" sz="2800" b="1" dirty="0"/>
              <a:t>Források:</a:t>
            </a:r>
          </a:p>
          <a:p>
            <a:pPr marL="0" indent="0">
              <a:buNone/>
            </a:pPr>
            <a:r>
              <a:rPr lang="hu-HU" sz="1600" dirty="0"/>
              <a:t>https://www.google.com/url?sa=i&amp;url=https%3A%2F%2Fithub.hu%2Fblog%2Fpost%2FAz_5_leggyakoribb_adatbazis_fejlesztesi_hiba&amp;psig=AOvVaw0Ml7Lf8sDz3T41nWWXuZeI&amp;ust=1707549276800000&amp;source=images&amp;cd=vfe&amp;opi=89978449&amp;ved=0CBAQjRxqFwoTCJCDpfLanYQDFQAAAAAdAAAAABAD</a:t>
            </a:r>
          </a:p>
          <a:p>
            <a:pPr marL="0" indent="0">
              <a:buNone/>
            </a:pPr>
            <a:r>
              <a:rPr lang="hu-HU" sz="1600" dirty="0">
                <a:hlinkClick r:id="rId2"/>
              </a:rPr>
              <a:t>https://www.google.com/url?sa=i&amp;url=https%3A%2F%2Fwww.trisotech.com%2Fbpmn-database-operations-with-odata%2F&amp;psig=AOvVaw1kd9nPYtRCm8w0eWcsNRKe&amp;ust=1707549316224000&amp;source=images&amp;cd=vfe&amp;opi=89978449&amp;ved=0CBAQjRxqFwoTCKiCvYXbnYQDFQAAAAAdAAAAABAD</a:t>
            </a:r>
            <a:endParaRPr lang="hu-HU" sz="1600" dirty="0"/>
          </a:p>
          <a:p>
            <a:pPr marL="0" indent="0">
              <a:buNone/>
            </a:pPr>
            <a:r>
              <a:rPr lang="hu-HU" sz="1600" dirty="0"/>
              <a:t>https://www.google.com/url?sa=i&amp;url=https%3A%2F%2Fwww.linkedin.com%2Fpulse%2F4-phases-create-database-design-martin-tolovski&amp;psig=AOvVaw1kd9nPYtRCm8w0eWcsNRKe&amp;ust=1707549316224000&amp;source=images&amp;cd=vfe&amp;opi=89978449&amp;ved=0CBAQjRxqFwoTCKiCvYXbnYQDFQAAAAAdAAAAABAI</a:t>
            </a:r>
          </a:p>
          <a:p>
            <a:pPr marL="0" indent="0">
              <a:buNone/>
            </a:pPr>
            <a:r>
              <a:rPr lang="hu-HU" sz="1600" dirty="0"/>
              <a:t>And Google Drive</a:t>
            </a:r>
          </a:p>
        </p:txBody>
      </p:sp>
    </p:spTree>
    <p:extLst>
      <p:ext uri="{BB962C8B-B14F-4D97-AF65-F5344CB8AC3E}">
        <p14:creationId xmlns:p14="http://schemas.microsoft.com/office/powerpoint/2010/main" val="35748339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A projekt célja és háttere: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066800" y="2103120"/>
            <a:ext cx="5144219" cy="3931920"/>
          </a:xfrm>
        </p:spPr>
        <p:txBody>
          <a:bodyPr/>
          <a:lstStyle/>
          <a:p>
            <a:pPr algn="just"/>
            <a:r>
              <a:rPr lang="en-US" dirty="0" err="1"/>
              <a:t>Projektünk</a:t>
            </a:r>
            <a:r>
              <a:rPr lang="en-US" dirty="0"/>
              <a:t> </a:t>
            </a:r>
            <a:r>
              <a:rPr lang="en-US" dirty="0" err="1"/>
              <a:t>célja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volt,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létrehozzunk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központi</a:t>
            </a:r>
            <a:r>
              <a:rPr lang="en-US" dirty="0"/>
              <a:t> </a:t>
            </a:r>
            <a:r>
              <a:rPr lang="hu-HU" dirty="0"/>
              <a:t>oldalt</a:t>
            </a:r>
            <a:r>
              <a:rPr lang="en-US" dirty="0"/>
              <a:t> </a:t>
            </a:r>
            <a:r>
              <a:rPr lang="en-US" dirty="0" err="1"/>
              <a:t>különböző</a:t>
            </a:r>
            <a:r>
              <a:rPr lang="en-US" dirty="0"/>
              <a:t> </a:t>
            </a:r>
            <a:r>
              <a:rPr lang="en-US" dirty="0" err="1"/>
              <a:t>fesztiválok</a:t>
            </a:r>
            <a:r>
              <a:rPr lang="en-US" dirty="0"/>
              <a:t> </a:t>
            </a:r>
            <a:r>
              <a:rPr lang="en-US" dirty="0" err="1"/>
              <a:t>számára</a:t>
            </a:r>
            <a:r>
              <a:rPr lang="en-US" dirty="0"/>
              <a:t>, </a:t>
            </a:r>
            <a:r>
              <a:rPr lang="en-US" dirty="0" err="1"/>
              <a:t>ezzel</a:t>
            </a:r>
            <a:r>
              <a:rPr lang="en-US" dirty="0"/>
              <a:t> </a:t>
            </a:r>
            <a:r>
              <a:rPr lang="en-US" dirty="0" err="1"/>
              <a:t>felgyorsítva</a:t>
            </a:r>
            <a:r>
              <a:rPr lang="en-US" dirty="0"/>
              <a:t> a </a:t>
            </a:r>
            <a:r>
              <a:rPr lang="en-US" dirty="0" err="1"/>
              <a:t>programok</a:t>
            </a:r>
            <a:r>
              <a:rPr lang="en-US" dirty="0"/>
              <a:t> </a:t>
            </a:r>
            <a:r>
              <a:rPr lang="en-US" dirty="0" err="1"/>
              <a:t>keresésének</a:t>
            </a:r>
            <a:r>
              <a:rPr lang="en-US" dirty="0"/>
              <a:t> </a:t>
            </a:r>
            <a:r>
              <a:rPr lang="en-US" dirty="0" err="1"/>
              <a:t>folyamatát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A </a:t>
            </a:r>
            <a:r>
              <a:rPr lang="en-US" dirty="0" err="1"/>
              <a:t>weboldal</a:t>
            </a:r>
            <a:r>
              <a:rPr lang="en-US" dirty="0"/>
              <a:t> </a:t>
            </a:r>
            <a:r>
              <a:rPr lang="en-US" dirty="0" err="1"/>
              <a:t>lényege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volt,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minden</a:t>
            </a:r>
            <a:r>
              <a:rPr lang="en-US" dirty="0"/>
              <a:t> </a:t>
            </a:r>
            <a:r>
              <a:rPr lang="en-US" dirty="0" err="1"/>
              <a:t>gyorsan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könnyen</a:t>
            </a:r>
            <a:r>
              <a:rPr lang="en-US" dirty="0"/>
              <a:t> </a:t>
            </a:r>
            <a:r>
              <a:rPr lang="en-US" dirty="0" err="1"/>
              <a:t>megtalálható</a:t>
            </a:r>
            <a:r>
              <a:rPr lang="en-US" dirty="0"/>
              <a:t> </a:t>
            </a:r>
            <a:r>
              <a:rPr lang="en-US" dirty="0" err="1"/>
              <a:t>legyen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helyen</a:t>
            </a:r>
            <a:r>
              <a:rPr lang="en-US" dirty="0"/>
              <a:t>.</a:t>
            </a:r>
            <a:endParaRPr lang="en-US" u="sng" dirty="0"/>
          </a:p>
          <a:p>
            <a:endParaRPr lang="en-US" u="sng" dirty="0"/>
          </a:p>
          <a:p>
            <a:endParaRPr lang="hu-HU" u="sng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4397375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hu-HU" altLang="hu-HU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</a:br>
            <a:endParaRPr kumimoji="0" lang="hu-HU" altLang="hu-H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152400" y="152400"/>
            <a:ext cx="4397375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hu-HU" altLang="hu-HU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</a:br>
            <a:endParaRPr kumimoji="0" lang="hu-HU" altLang="hu-H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304800" y="304800"/>
            <a:ext cx="4397375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hu-HU" altLang="hu-HU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</a:br>
            <a:endParaRPr kumimoji="0" lang="hu-HU" altLang="hu-H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4" name="Kép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152" y="2103120"/>
            <a:ext cx="4367048" cy="327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304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0" i="0" dirty="0">
                <a:effectLst/>
                <a:latin typeface="Söhne"/>
              </a:rPr>
              <a:t>Adatbázis tervezése</a:t>
            </a:r>
            <a:r>
              <a:rPr lang="hu-HU" dirty="0"/>
              <a:t>: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490138" y="2014194"/>
            <a:ext cx="5123793" cy="3931920"/>
          </a:xfrm>
        </p:spPr>
        <p:txBody>
          <a:bodyPr/>
          <a:lstStyle/>
          <a:p>
            <a:pPr algn="just"/>
            <a:r>
              <a:rPr lang="en-US" dirty="0" err="1"/>
              <a:t>Célunk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adatbázis</a:t>
            </a:r>
            <a:r>
              <a:rPr lang="en-US" dirty="0"/>
              <a:t> </a:t>
            </a:r>
            <a:r>
              <a:rPr lang="en-US" dirty="0" err="1"/>
              <a:t>létrehozása</a:t>
            </a:r>
            <a:r>
              <a:rPr lang="en-US" dirty="0"/>
              <a:t> volt, </a:t>
            </a:r>
            <a:r>
              <a:rPr lang="en-US" dirty="0" err="1"/>
              <a:t>ahol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összes</a:t>
            </a:r>
            <a:r>
              <a:rPr lang="en-US" dirty="0"/>
              <a:t> </a:t>
            </a:r>
            <a:r>
              <a:rPr lang="en-US" dirty="0" err="1"/>
              <a:t>adat</a:t>
            </a:r>
            <a:r>
              <a:rPr lang="en-US" dirty="0"/>
              <a:t> </a:t>
            </a:r>
            <a:r>
              <a:rPr lang="en-US" dirty="0" err="1"/>
              <a:t>tökéletesen</a:t>
            </a:r>
            <a:r>
              <a:rPr lang="en-US" dirty="0"/>
              <a:t> </a:t>
            </a:r>
            <a:r>
              <a:rPr lang="en-US" dirty="0" err="1"/>
              <a:t>látható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könnyen</a:t>
            </a:r>
            <a:r>
              <a:rPr lang="en-US" dirty="0"/>
              <a:t> </a:t>
            </a:r>
            <a:r>
              <a:rPr lang="en-US" dirty="0" err="1"/>
              <a:t>érthető</a:t>
            </a:r>
            <a:r>
              <a:rPr lang="en-US" dirty="0"/>
              <a:t> </a:t>
            </a:r>
            <a:r>
              <a:rPr lang="en-US" dirty="0" err="1"/>
              <a:t>minden</a:t>
            </a:r>
            <a:r>
              <a:rPr lang="en-US" dirty="0"/>
              <a:t> </a:t>
            </a:r>
            <a:r>
              <a:rPr lang="en-US" dirty="0" err="1"/>
              <a:t>alkalmazott</a:t>
            </a:r>
            <a:r>
              <a:rPr lang="en-US" dirty="0"/>
              <a:t> </a:t>
            </a:r>
            <a:r>
              <a:rPr lang="en-US" dirty="0" err="1"/>
              <a:t>számára</a:t>
            </a:r>
            <a:r>
              <a:rPr lang="en-US" dirty="0"/>
              <a:t>. </a:t>
            </a:r>
            <a:r>
              <a:rPr lang="en-US" dirty="0" err="1"/>
              <a:t>Adatbázisunk</a:t>
            </a:r>
            <a:r>
              <a:rPr lang="en-US" dirty="0"/>
              <a:t> 7 </a:t>
            </a:r>
            <a:r>
              <a:rPr lang="en-US" dirty="0" err="1"/>
              <a:t>táblát</a:t>
            </a:r>
            <a:r>
              <a:rPr lang="en-US" dirty="0"/>
              <a:t> </a:t>
            </a:r>
            <a:r>
              <a:rPr lang="en-US" dirty="0" err="1"/>
              <a:t>tartalmaz</a:t>
            </a:r>
            <a:r>
              <a:rPr lang="en-US" dirty="0"/>
              <a:t>, </a:t>
            </a:r>
            <a:r>
              <a:rPr lang="en-US" dirty="0" err="1"/>
              <a:t>kapcsolatok</a:t>
            </a:r>
            <a:r>
              <a:rPr lang="en-US" dirty="0"/>
              <a:t> </a:t>
            </a:r>
            <a:r>
              <a:rPr lang="en-US" dirty="0" err="1"/>
              <a:t>vannak</a:t>
            </a:r>
            <a:r>
              <a:rPr lang="en-US" dirty="0"/>
              <a:t> </a:t>
            </a:r>
            <a:r>
              <a:rPr lang="en-US" dirty="0" err="1"/>
              <a:t>közöttük</a:t>
            </a:r>
            <a:r>
              <a:rPr lang="en-US" dirty="0"/>
              <a:t>, </a:t>
            </a:r>
            <a:r>
              <a:rPr lang="en-US" dirty="0" err="1"/>
              <a:t>lehetővé</a:t>
            </a:r>
            <a:r>
              <a:rPr lang="en-US" dirty="0"/>
              <a:t> </a:t>
            </a:r>
            <a:r>
              <a:rPr lang="en-US" dirty="0" err="1"/>
              <a:t>téve</a:t>
            </a:r>
            <a:r>
              <a:rPr lang="en-US" dirty="0"/>
              <a:t> </a:t>
            </a:r>
            <a:r>
              <a:rPr lang="en-US" dirty="0" err="1"/>
              <a:t>számunkra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megmutassuk</a:t>
            </a:r>
            <a:r>
              <a:rPr lang="en-US" dirty="0"/>
              <a:t>, </a:t>
            </a:r>
            <a:r>
              <a:rPr lang="en-US" dirty="0" err="1"/>
              <a:t>melyik</a:t>
            </a:r>
            <a:r>
              <a:rPr lang="en-US" dirty="0"/>
              <a:t> </a:t>
            </a:r>
            <a:r>
              <a:rPr lang="en-US" dirty="0" err="1"/>
              <a:t>tábla</a:t>
            </a:r>
            <a:r>
              <a:rPr lang="en-US" dirty="0"/>
              <a:t> </a:t>
            </a:r>
            <a:r>
              <a:rPr lang="en-US" dirty="0" err="1"/>
              <a:t>melyikhez</a:t>
            </a:r>
            <a:r>
              <a:rPr lang="en-US" dirty="0"/>
              <a:t> </a:t>
            </a:r>
            <a:r>
              <a:rPr lang="en-US" dirty="0" err="1"/>
              <a:t>tartozik</a:t>
            </a:r>
            <a:r>
              <a:rPr lang="en-US" dirty="0"/>
              <a:t>. </a:t>
            </a:r>
            <a:r>
              <a:rPr lang="en-US" dirty="0" err="1"/>
              <a:t>Ennek</a:t>
            </a:r>
            <a:r>
              <a:rPr lang="en-US" dirty="0"/>
              <a:t> </a:t>
            </a:r>
            <a:r>
              <a:rPr lang="en-US" dirty="0" err="1"/>
              <a:t>segítésére</a:t>
            </a:r>
            <a:r>
              <a:rPr lang="en-US" dirty="0"/>
              <a:t> </a:t>
            </a:r>
            <a:r>
              <a:rPr lang="en-US" dirty="0" err="1"/>
              <a:t>létrehoztunk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diagramot</a:t>
            </a:r>
            <a:r>
              <a:rPr lang="en-US" dirty="0"/>
              <a:t>, </a:t>
            </a:r>
            <a:r>
              <a:rPr lang="en-US" dirty="0" err="1"/>
              <a:t>amely</a:t>
            </a:r>
            <a:r>
              <a:rPr lang="en-US" dirty="0"/>
              <a:t> </a:t>
            </a:r>
            <a:r>
              <a:rPr lang="en-US" dirty="0" err="1"/>
              <a:t>bemutatja</a:t>
            </a:r>
            <a:r>
              <a:rPr lang="en-US" dirty="0"/>
              <a:t> a </a:t>
            </a:r>
            <a:r>
              <a:rPr lang="en-US" dirty="0" err="1"/>
              <a:t>táblákat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kapcsolataikat</a:t>
            </a:r>
            <a:r>
              <a:rPr lang="en-US" dirty="0"/>
              <a:t>.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014194"/>
            <a:ext cx="4666593" cy="349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705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Bemutatás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294362" y="2027060"/>
            <a:ext cx="9603275" cy="3450613"/>
          </a:xfrm>
        </p:spPr>
        <p:txBody>
          <a:bodyPr/>
          <a:lstStyle/>
          <a:p>
            <a:pPr marL="0" indent="0" algn="ctr">
              <a:buNone/>
            </a:pPr>
            <a:r>
              <a:rPr lang="hu-HU" b="1" dirty="0"/>
              <a:t>Logikai modell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43" y="2014194"/>
            <a:ext cx="4330384" cy="4042605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127" y="2014194"/>
            <a:ext cx="4602192" cy="3360331"/>
          </a:xfrm>
          <a:prstGeom prst="rect">
            <a:avLst/>
          </a:prstGeom>
        </p:spPr>
      </p:pic>
      <p:sp>
        <p:nvSpPr>
          <p:cNvPr id="6" name="Szövegdoboz 5"/>
          <p:cNvSpPr txBox="1"/>
          <p:nvPr/>
        </p:nvSpPr>
        <p:spPr>
          <a:xfrm>
            <a:off x="5345401" y="2573758"/>
            <a:ext cx="150119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/>
              <a:t>A logikai modellben feltüntetjük a kapcsolatokat, és jelöljük, hogy a kapcsolatok melyik oldalról </a:t>
            </a:r>
            <a:r>
              <a:rPr lang="hu-HU" sz="1600" dirty="0" err="1"/>
              <a:t>opcionálisak</a:t>
            </a:r>
            <a:r>
              <a:rPr lang="hu-HU" sz="1600" dirty="0"/>
              <a:t> vagy kötelezőek az </a:t>
            </a:r>
            <a:r>
              <a:rPr lang="hu-HU" sz="1600" dirty="0" err="1"/>
              <a:t>egyedek</a:t>
            </a:r>
            <a:r>
              <a:rPr lang="hu-HU" sz="1600"/>
              <a:t> között.</a:t>
            </a:r>
            <a:endParaRPr lang="hu-HU" sz="1600" dirty="0"/>
          </a:p>
        </p:txBody>
      </p:sp>
    </p:spTree>
    <p:extLst>
      <p:ext uri="{BB962C8B-B14F-4D97-AF65-F5344CB8AC3E}">
        <p14:creationId xmlns:p14="http://schemas.microsoft.com/office/powerpoint/2010/main" val="10128056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Fizikai modell</a:t>
            </a: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16" y="2014194"/>
            <a:ext cx="4621971" cy="3441176"/>
          </a:xfr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276" y="2014194"/>
            <a:ext cx="4942808" cy="3048267"/>
          </a:xfrm>
          <a:prstGeom prst="rect">
            <a:avLst/>
          </a:prstGeom>
        </p:spPr>
      </p:pic>
      <p:sp>
        <p:nvSpPr>
          <p:cNvPr id="6" name="Szövegdoboz 5"/>
          <p:cNvSpPr txBox="1"/>
          <p:nvPr/>
        </p:nvSpPr>
        <p:spPr>
          <a:xfrm>
            <a:off x="5223641" y="2112580"/>
            <a:ext cx="1534511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dirty="0"/>
              <a:t>A 7 fő Tábla</a:t>
            </a:r>
          </a:p>
          <a:p>
            <a:pPr algn="ctr"/>
            <a:r>
              <a:rPr lang="hu-HU" sz="1400" dirty="0"/>
              <a:t>Vásárlók</a:t>
            </a:r>
          </a:p>
          <a:p>
            <a:pPr algn="ctr"/>
            <a:endParaRPr lang="hu-HU" sz="1600" dirty="0"/>
          </a:p>
          <a:p>
            <a:pPr algn="ctr"/>
            <a:r>
              <a:rPr lang="hu-HU" sz="1400" dirty="0"/>
              <a:t>Jegyek</a:t>
            </a:r>
          </a:p>
          <a:p>
            <a:pPr algn="ctr"/>
            <a:endParaRPr lang="hu-HU" sz="1400" dirty="0"/>
          </a:p>
          <a:p>
            <a:pPr algn="ctr"/>
            <a:r>
              <a:rPr lang="hu-HU" sz="1400" dirty="0"/>
              <a:t>Rendezvények</a:t>
            </a:r>
          </a:p>
          <a:p>
            <a:pPr algn="ctr"/>
            <a:endParaRPr lang="hu-HU" sz="1400" dirty="0"/>
          </a:p>
          <a:p>
            <a:pPr algn="ctr"/>
            <a:r>
              <a:rPr lang="hu-HU" sz="1400" dirty="0"/>
              <a:t>Kedvezmények</a:t>
            </a:r>
          </a:p>
          <a:p>
            <a:pPr algn="ctr"/>
            <a:r>
              <a:rPr lang="hu-HU" sz="1400" dirty="0"/>
              <a:t> </a:t>
            </a:r>
          </a:p>
          <a:p>
            <a:pPr algn="ctr"/>
            <a:r>
              <a:rPr lang="hu-HU" sz="1400" dirty="0"/>
              <a:t>Kosár</a:t>
            </a:r>
          </a:p>
          <a:p>
            <a:pPr algn="ctr"/>
            <a:r>
              <a:rPr lang="hu-HU" sz="1400" dirty="0"/>
              <a:t> </a:t>
            </a:r>
            <a:endParaRPr lang="hu-HU" sz="1600" dirty="0"/>
          </a:p>
          <a:p>
            <a:pPr algn="ctr"/>
            <a:r>
              <a:rPr lang="hu-HU" sz="1400" dirty="0"/>
              <a:t>Kedvezmény típusok</a:t>
            </a:r>
          </a:p>
          <a:p>
            <a:pPr algn="ctr"/>
            <a:endParaRPr lang="hu-HU" sz="1400" dirty="0"/>
          </a:p>
          <a:p>
            <a:pPr algn="ctr"/>
            <a:r>
              <a:rPr lang="hu-HU" sz="1400" dirty="0"/>
              <a:t>Értékesítések </a:t>
            </a:r>
          </a:p>
        </p:txBody>
      </p:sp>
    </p:spTree>
    <p:extLst>
      <p:ext uri="{BB962C8B-B14F-4D97-AF65-F5344CB8AC3E}">
        <p14:creationId xmlns:p14="http://schemas.microsoft.com/office/powerpoint/2010/main" val="34830312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Üzleti Szabályok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hu-HU" b="1" dirty="0"/>
              <a:t>Néhány fontos üzleti szabály:</a:t>
            </a:r>
          </a:p>
          <a:p>
            <a:pPr marL="0" indent="0">
              <a:buNone/>
            </a:pPr>
            <a:r>
              <a:rPr lang="hu-HU" b="1" dirty="0"/>
              <a:t>- </a:t>
            </a:r>
            <a:r>
              <a:rPr lang="hu-HU" dirty="0"/>
              <a:t>Az eladott jegyek száma nem haladhatja meg a maximális kapacitást.</a:t>
            </a:r>
          </a:p>
          <a:p>
            <a:pPr marL="0" indent="0">
              <a:buNone/>
            </a:pPr>
            <a:r>
              <a:rPr lang="hu-HU" dirty="0"/>
              <a:t>- Az </a:t>
            </a:r>
            <a:r>
              <a:rPr lang="hu-HU" dirty="0" err="1"/>
              <a:t>árváltozásokat</a:t>
            </a:r>
            <a:r>
              <a:rPr lang="hu-HU" dirty="0"/>
              <a:t> a típusokhoz kapcsolódóan a "mennyiség" attribútumban tároljuk az Akciók entitásban.</a:t>
            </a:r>
          </a:p>
          <a:p>
            <a:pPr marL="0" indent="0">
              <a:buNone/>
            </a:pPr>
            <a:r>
              <a:rPr lang="hu-HU" dirty="0"/>
              <a:t>- Az egyének esetében a születési dátum megadása kötelező.</a:t>
            </a:r>
          </a:p>
          <a:p>
            <a:pPr marL="0" indent="0">
              <a:buNone/>
            </a:pPr>
            <a:r>
              <a:rPr lang="hu-HU" dirty="0"/>
              <a:t>- A vásárlói profilok állapota az "állapot" attribútumban van tárolva (aktív, inaktív, </a:t>
            </a:r>
            <a:r>
              <a:rPr lang="hu-HU" dirty="0" err="1"/>
              <a:t>törölt</a:t>
            </a:r>
            <a:r>
              <a:rPr lang="hu-HU" dirty="0"/>
              <a:t>).</a:t>
            </a:r>
          </a:p>
          <a:p>
            <a:pPr marL="0" indent="0">
              <a:buNone/>
            </a:pPr>
            <a:r>
              <a:rPr lang="hu-HU" dirty="0"/>
              <a:t>- A cégek esetében a adóazonosító szám (TIN) megadása kötelező.</a:t>
            </a:r>
          </a:p>
          <a:p>
            <a:pPr marL="0" indent="0">
              <a:buNone/>
            </a:pPr>
            <a:r>
              <a:rPr lang="hu-HU" dirty="0"/>
              <a:t>- Az akciókat napi rendszerességgel ellenőrzik.</a:t>
            </a:r>
          </a:p>
        </p:txBody>
      </p:sp>
    </p:spTree>
    <p:extLst>
      <p:ext uri="{BB962C8B-B14F-4D97-AF65-F5344CB8AC3E}">
        <p14:creationId xmlns:p14="http://schemas.microsoft.com/office/powerpoint/2010/main" val="24099017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451579" y="279901"/>
            <a:ext cx="9603275" cy="1049235"/>
          </a:xfrm>
        </p:spPr>
        <p:txBody>
          <a:bodyPr>
            <a:normAutofit/>
          </a:bodyPr>
          <a:lstStyle/>
          <a:p>
            <a:pPr algn="ctr"/>
            <a:r>
              <a:rPr lang="hu-HU" dirty="0"/>
              <a:t>SQL Kódok</a:t>
            </a:r>
            <a:br>
              <a:rPr lang="hu-HU" dirty="0"/>
            </a:br>
            <a:r>
              <a:rPr lang="en-US" sz="1300" dirty="0"/>
              <a:t>Most </a:t>
            </a:r>
            <a:r>
              <a:rPr lang="en-US" sz="1300" dirty="0" err="1"/>
              <a:t>megnézzük</a:t>
            </a:r>
            <a:r>
              <a:rPr lang="en-US" sz="1300" dirty="0"/>
              <a:t>, </a:t>
            </a:r>
            <a:r>
              <a:rPr lang="en-US" sz="1300" dirty="0" err="1"/>
              <a:t>hogyan</a:t>
            </a:r>
            <a:r>
              <a:rPr lang="en-US" sz="1300" dirty="0"/>
              <a:t> </a:t>
            </a:r>
            <a:r>
              <a:rPr lang="en-US" sz="1300" dirty="0" err="1"/>
              <a:t>hoztuk</a:t>
            </a:r>
            <a:r>
              <a:rPr lang="en-US" sz="1300" dirty="0"/>
              <a:t> </a:t>
            </a:r>
            <a:r>
              <a:rPr lang="en-US" sz="1300" dirty="0" err="1"/>
              <a:t>létre</a:t>
            </a:r>
            <a:r>
              <a:rPr lang="en-US" sz="1300" dirty="0"/>
              <a:t> </a:t>
            </a:r>
            <a:r>
              <a:rPr lang="en-US" sz="1300" dirty="0" err="1"/>
              <a:t>az</a:t>
            </a:r>
            <a:r>
              <a:rPr lang="en-US" sz="1300" dirty="0"/>
              <a:t> </a:t>
            </a:r>
            <a:r>
              <a:rPr lang="en-US" sz="1300" dirty="0" err="1"/>
              <a:t>egyes</a:t>
            </a:r>
            <a:r>
              <a:rPr lang="en-US" sz="1300" dirty="0"/>
              <a:t> </a:t>
            </a:r>
            <a:r>
              <a:rPr lang="en-US" sz="1300" dirty="0" err="1"/>
              <a:t>táblákat</a:t>
            </a:r>
            <a:r>
              <a:rPr lang="en-US" sz="1300" dirty="0"/>
              <a:t> </a:t>
            </a:r>
            <a:r>
              <a:rPr lang="en-US" sz="1300" dirty="0" err="1"/>
              <a:t>az</a:t>
            </a:r>
            <a:r>
              <a:rPr lang="en-US" sz="1300" dirty="0"/>
              <a:t> </a:t>
            </a:r>
            <a:r>
              <a:rPr lang="en-US" sz="1300" dirty="0" err="1"/>
              <a:t>adatbázisban</a:t>
            </a:r>
            <a:r>
              <a:rPr lang="en-US" sz="1300" dirty="0"/>
              <a:t>.</a:t>
            </a:r>
            <a:endParaRPr lang="hu-HU" sz="130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451579" y="1855347"/>
            <a:ext cx="9603275" cy="345061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5600" dirty="0" err="1"/>
              <a:t>Itt</a:t>
            </a:r>
            <a:r>
              <a:rPr lang="en-US" sz="5600" dirty="0"/>
              <a:t> van </a:t>
            </a:r>
            <a:r>
              <a:rPr lang="en-US" sz="5600" dirty="0" err="1"/>
              <a:t>az</a:t>
            </a:r>
            <a:r>
              <a:rPr lang="en-US" sz="5600" dirty="0"/>
              <a:t> SQL </a:t>
            </a:r>
            <a:r>
              <a:rPr lang="en-US" sz="5600" dirty="0" err="1"/>
              <a:t>kód</a:t>
            </a:r>
            <a:r>
              <a:rPr lang="en-US" sz="5600" dirty="0"/>
              <a:t> a "</a:t>
            </a:r>
            <a:r>
              <a:rPr lang="en-US" sz="5600" dirty="0" err="1"/>
              <a:t>Vásárlók</a:t>
            </a:r>
            <a:r>
              <a:rPr lang="en-US" sz="5600" dirty="0"/>
              <a:t>" </a:t>
            </a:r>
            <a:r>
              <a:rPr lang="en-US" sz="5600" dirty="0" err="1"/>
              <a:t>tábla</a:t>
            </a:r>
            <a:r>
              <a:rPr lang="en-US" sz="5600" dirty="0"/>
              <a:t> </a:t>
            </a:r>
            <a:r>
              <a:rPr lang="en-US" sz="5600" dirty="0" err="1"/>
              <a:t>létrehozásához</a:t>
            </a:r>
            <a:r>
              <a:rPr lang="en-US" sz="5600" dirty="0"/>
              <a:t>:</a:t>
            </a:r>
            <a:endParaRPr lang="hu-HU" sz="5600" dirty="0"/>
          </a:p>
          <a:p>
            <a:pPr marL="0" indent="0">
              <a:buNone/>
            </a:pPr>
            <a:r>
              <a:rPr lang="hu-HU" sz="3800" b="1" dirty="0"/>
              <a:t>				</a:t>
            </a:r>
            <a:r>
              <a:rPr lang="hu-HU" sz="4800" b="1" dirty="0"/>
              <a:t>CREATE TABLE `</a:t>
            </a:r>
            <a:r>
              <a:rPr lang="hu-HU" sz="4800" b="1" dirty="0" err="1"/>
              <a:t>vasarlok</a:t>
            </a:r>
            <a:r>
              <a:rPr lang="hu-HU" sz="4800" b="1" dirty="0"/>
              <a:t>` (</a:t>
            </a:r>
          </a:p>
          <a:p>
            <a:pPr marL="0" indent="0" algn="ctr">
              <a:buNone/>
            </a:pPr>
            <a:r>
              <a:rPr lang="hu-HU" sz="4800" b="1" dirty="0"/>
              <a:t>  `</a:t>
            </a:r>
            <a:r>
              <a:rPr lang="hu-HU" sz="4800" b="1" dirty="0" err="1"/>
              <a:t>Id</a:t>
            </a:r>
            <a:r>
              <a:rPr lang="hu-HU" sz="4800" b="1" dirty="0"/>
              <a:t>` int(11) NOT NULL,</a:t>
            </a:r>
          </a:p>
          <a:p>
            <a:pPr marL="0" indent="0" algn="ctr">
              <a:buNone/>
            </a:pPr>
            <a:r>
              <a:rPr lang="hu-HU" sz="4800" b="1" dirty="0"/>
              <a:t>  `</a:t>
            </a:r>
            <a:r>
              <a:rPr lang="hu-HU" sz="4800" b="1" dirty="0" err="1"/>
              <a:t>v_nev</a:t>
            </a:r>
            <a:r>
              <a:rPr lang="hu-HU" sz="4800" b="1" dirty="0"/>
              <a:t>` </a:t>
            </a:r>
            <a:r>
              <a:rPr lang="hu-HU" sz="4800" b="1" dirty="0" err="1"/>
              <a:t>varchar</a:t>
            </a:r>
            <a:r>
              <a:rPr lang="hu-HU" sz="4800" b="1" dirty="0"/>
              <a:t>(20) NOT NULL,</a:t>
            </a:r>
          </a:p>
          <a:p>
            <a:pPr marL="0" indent="0" algn="ctr">
              <a:buNone/>
            </a:pPr>
            <a:r>
              <a:rPr lang="hu-HU" sz="4800" b="1" dirty="0"/>
              <a:t>  `</a:t>
            </a:r>
            <a:r>
              <a:rPr lang="hu-HU" sz="4800" b="1" dirty="0" err="1"/>
              <a:t>k_nev</a:t>
            </a:r>
            <a:r>
              <a:rPr lang="hu-HU" sz="4800" b="1" dirty="0"/>
              <a:t>` </a:t>
            </a:r>
            <a:r>
              <a:rPr lang="hu-HU" sz="4800" b="1" dirty="0" err="1"/>
              <a:t>varchar</a:t>
            </a:r>
            <a:r>
              <a:rPr lang="hu-HU" sz="4800" b="1" dirty="0"/>
              <a:t>(20) NOT NULL,</a:t>
            </a:r>
          </a:p>
          <a:p>
            <a:pPr marL="0" indent="0" algn="ctr">
              <a:buNone/>
            </a:pPr>
            <a:r>
              <a:rPr lang="hu-HU" sz="4800" b="1" dirty="0"/>
              <a:t>  `</a:t>
            </a:r>
            <a:r>
              <a:rPr lang="hu-HU" sz="4800" b="1" dirty="0" err="1"/>
              <a:t>e_mail</a:t>
            </a:r>
            <a:r>
              <a:rPr lang="hu-HU" sz="4800" b="1" dirty="0"/>
              <a:t>` </a:t>
            </a:r>
            <a:r>
              <a:rPr lang="hu-HU" sz="4800" b="1" dirty="0" err="1"/>
              <a:t>varchar</a:t>
            </a:r>
            <a:r>
              <a:rPr lang="hu-HU" sz="4800" b="1" dirty="0"/>
              <a:t>(30) NOT NULL,</a:t>
            </a:r>
          </a:p>
          <a:p>
            <a:pPr marL="0" indent="0" algn="ctr">
              <a:buNone/>
            </a:pPr>
            <a:r>
              <a:rPr lang="hu-HU" sz="4800" b="1" dirty="0"/>
              <a:t>  `</a:t>
            </a:r>
            <a:r>
              <a:rPr lang="hu-HU" sz="4800" b="1" dirty="0" err="1"/>
              <a:t>felh_nev</a:t>
            </a:r>
            <a:r>
              <a:rPr lang="hu-HU" sz="4800" b="1" dirty="0"/>
              <a:t>` </a:t>
            </a:r>
            <a:r>
              <a:rPr lang="hu-HU" sz="4800" b="1" dirty="0" err="1"/>
              <a:t>varchar</a:t>
            </a:r>
            <a:r>
              <a:rPr lang="hu-HU" sz="4800" b="1" dirty="0"/>
              <a:t>(20) NOT NULL,</a:t>
            </a:r>
          </a:p>
          <a:p>
            <a:pPr marL="0" indent="0" algn="ctr">
              <a:buNone/>
            </a:pPr>
            <a:r>
              <a:rPr lang="hu-HU" sz="4800" b="1" dirty="0"/>
              <a:t>  `</a:t>
            </a:r>
            <a:r>
              <a:rPr lang="hu-HU" sz="4800" b="1" dirty="0" err="1"/>
              <a:t>jelszo</a:t>
            </a:r>
            <a:r>
              <a:rPr lang="hu-HU" sz="4800" b="1" dirty="0"/>
              <a:t>` </a:t>
            </a:r>
            <a:r>
              <a:rPr lang="hu-HU" sz="4800" b="1" dirty="0" err="1"/>
              <a:t>varchar</a:t>
            </a:r>
            <a:r>
              <a:rPr lang="hu-HU" sz="4800" b="1" dirty="0"/>
              <a:t>(18) NOT NULL,</a:t>
            </a:r>
          </a:p>
          <a:p>
            <a:pPr marL="0" indent="0" algn="ctr">
              <a:buNone/>
            </a:pPr>
            <a:r>
              <a:rPr lang="hu-HU" sz="4800" b="1" dirty="0"/>
              <a:t>  `allapot` </a:t>
            </a:r>
            <a:r>
              <a:rPr lang="hu-HU" sz="4800" b="1" dirty="0" err="1"/>
              <a:t>varchar</a:t>
            </a:r>
            <a:r>
              <a:rPr lang="hu-HU" sz="4800" b="1" dirty="0"/>
              <a:t>(12) NOT NULL,</a:t>
            </a:r>
          </a:p>
          <a:p>
            <a:pPr marL="0" indent="0" algn="ctr">
              <a:buNone/>
            </a:pPr>
            <a:r>
              <a:rPr lang="hu-HU" sz="4800" b="1" dirty="0"/>
              <a:t>  `</a:t>
            </a:r>
            <a:r>
              <a:rPr lang="hu-HU" sz="4800" b="1" dirty="0" err="1"/>
              <a:t>utolso_bel</a:t>
            </a:r>
            <a:r>
              <a:rPr lang="hu-HU" sz="4800" b="1" dirty="0"/>
              <a:t>` </a:t>
            </a:r>
            <a:r>
              <a:rPr lang="hu-HU" sz="4800" b="1" dirty="0" err="1"/>
              <a:t>date</a:t>
            </a:r>
            <a:r>
              <a:rPr lang="hu-HU" sz="4800" b="1" dirty="0"/>
              <a:t> NOT NULL,</a:t>
            </a:r>
          </a:p>
          <a:p>
            <a:pPr marL="0" indent="0" algn="ctr">
              <a:buNone/>
            </a:pPr>
            <a:r>
              <a:rPr lang="hu-HU" sz="4800" b="1" dirty="0"/>
              <a:t>  `</a:t>
            </a:r>
            <a:r>
              <a:rPr lang="hu-HU" sz="4800" b="1" dirty="0" err="1"/>
              <a:t>szul_datum</a:t>
            </a:r>
            <a:r>
              <a:rPr lang="hu-HU" sz="4800" b="1" dirty="0"/>
              <a:t>` </a:t>
            </a:r>
            <a:r>
              <a:rPr lang="hu-HU" sz="4800" b="1" dirty="0" err="1"/>
              <a:t>date</a:t>
            </a:r>
            <a:r>
              <a:rPr lang="hu-HU" sz="4800" b="1" dirty="0"/>
              <a:t> DEFAULT NULL,</a:t>
            </a:r>
          </a:p>
          <a:p>
            <a:pPr marL="0" indent="0" algn="ctr">
              <a:buNone/>
            </a:pPr>
            <a:r>
              <a:rPr lang="hu-HU" sz="4800" b="1" dirty="0"/>
              <a:t>  `telefonszam` </a:t>
            </a:r>
            <a:r>
              <a:rPr lang="hu-HU" sz="4800" b="1" dirty="0" err="1"/>
              <a:t>varchar</a:t>
            </a:r>
            <a:r>
              <a:rPr lang="hu-HU" sz="4800" b="1" dirty="0"/>
              <a:t>(18) DEFAULT NULL,</a:t>
            </a:r>
          </a:p>
          <a:p>
            <a:pPr marL="0" indent="0" algn="ctr">
              <a:buNone/>
            </a:pPr>
            <a:r>
              <a:rPr lang="hu-HU" sz="4800" b="1" dirty="0"/>
              <a:t>  `</a:t>
            </a:r>
            <a:r>
              <a:rPr lang="hu-HU" sz="4800" b="1" dirty="0" err="1"/>
              <a:t>adoszam</a:t>
            </a:r>
            <a:r>
              <a:rPr lang="hu-HU" sz="4800" b="1" dirty="0"/>
              <a:t>` </a:t>
            </a:r>
            <a:r>
              <a:rPr lang="hu-HU" sz="4800" b="1" dirty="0" err="1"/>
              <a:t>varchar</a:t>
            </a:r>
            <a:r>
              <a:rPr lang="hu-HU" sz="4800" b="1" dirty="0"/>
              <a:t>(35) DEFAULT NULL</a:t>
            </a:r>
          </a:p>
          <a:p>
            <a:pPr marL="0" indent="0" algn="ctr">
              <a:buNone/>
            </a:pPr>
            <a:r>
              <a:rPr lang="hu-HU" sz="4800" b="1" dirty="0"/>
              <a:t>) ENGINE=</a:t>
            </a:r>
            <a:r>
              <a:rPr lang="hu-HU" sz="4800" b="1" dirty="0" err="1"/>
              <a:t>InnoDB</a:t>
            </a:r>
            <a:r>
              <a:rPr lang="hu-HU" sz="4800" b="1" dirty="0"/>
              <a:t> DEFAULT CHARSET=utf8mb4 COLLATE=utf8mb4_hungarian_ci;</a:t>
            </a:r>
          </a:p>
          <a:p>
            <a:pPr marL="0" indent="0" algn="ctr">
              <a:buNone/>
            </a:pPr>
            <a:br>
              <a:rPr lang="hu-HU" dirty="0"/>
            </a:br>
            <a:endParaRPr lang="hu-HU" sz="3800" dirty="0"/>
          </a:p>
        </p:txBody>
      </p:sp>
    </p:spTree>
    <p:extLst>
      <p:ext uri="{BB962C8B-B14F-4D97-AF65-F5344CB8AC3E}">
        <p14:creationId xmlns:p14="http://schemas.microsoft.com/office/powerpoint/2010/main" val="27231658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SQL Kódok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6400" dirty="0" err="1"/>
              <a:t>Itt</a:t>
            </a:r>
            <a:r>
              <a:rPr lang="en-US" sz="6400" dirty="0"/>
              <a:t> van </a:t>
            </a:r>
            <a:r>
              <a:rPr lang="en-US" sz="6400" dirty="0" err="1"/>
              <a:t>az</a:t>
            </a:r>
            <a:r>
              <a:rPr lang="en-US" sz="6400" dirty="0"/>
              <a:t> SQL </a:t>
            </a:r>
            <a:r>
              <a:rPr lang="en-US" sz="6400" dirty="0" err="1"/>
              <a:t>kód</a:t>
            </a:r>
            <a:r>
              <a:rPr lang="en-US" sz="6400" dirty="0"/>
              <a:t> a "</a:t>
            </a:r>
            <a:r>
              <a:rPr lang="en-US" sz="6400" dirty="0" err="1"/>
              <a:t>Rendezvények</a:t>
            </a:r>
            <a:r>
              <a:rPr lang="en-US" sz="6400" dirty="0"/>
              <a:t>" </a:t>
            </a:r>
            <a:r>
              <a:rPr lang="en-US" sz="6400" dirty="0" err="1"/>
              <a:t>tábla</a:t>
            </a:r>
            <a:r>
              <a:rPr lang="en-US" sz="6400" dirty="0"/>
              <a:t> </a:t>
            </a:r>
            <a:r>
              <a:rPr lang="en-US" sz="6400" dirty="0" err="1"/>
              <a:t>létrehozásához</a:t>
            </a:r>
            <a:r>
              <a:rPr lang="en-US" sz="6400" dirty="0"/>
              <a:t>: </a:t>
            </a:r>
            <a:endParaRPr lang="hu-HU" sz="6400" dirty="0"/>
          </a:p>
          <a:p>
            <a:endParaRPr lang="hu-HU" dirty="0"/>
          </a:p>
          <a:p>
            <a:pPr marL="0" indent="0" algn="ctr">
              <a:buNone/>
            </a:pPr>
            <a:r>
              <a:rPr lang="hu-HU" sz="4800" b="1" dirty="0"/>
              <a:t>CREATE TABLE `</a:t>
            </a:r>
            <a:r>
              <a:rPr lang="hu-HU" sz="4800" b="1" dirty="0" err="1"/>
              <a:t>rendezvenyek</a:t>
            </a:r>
            <a:r>
              <a:rPr lang="hu-HU" sz="4800" b="1" dirty="0"/>
              <a:t>` (</a:t>
            </a:r>
          </a:p>
          <a:p>
            <a:pPr marL="0" indent="0" algn="ctr">
              <a:buNone/>
            </a:pPr>
            <a:r>
              <a:rPr lang="hu-HU" sz="4800" b="1" dirty="0"/>
              <a:t>  `</a:t>
            </a:r>
            <a:r>
              <a:rPr lang="hu-HU" sz="4800" b="1" dirty="0" err="1"/>
              <a:t>Id</a:t>
            </a:r>
            <a:r>
              <a:rPr lang="hu-HU" sz="4800" b="1" dirty="0"/>
              <a:t>` int(11) NOT NULL,</a:t>
            </a:r>
          </a:p>
          <a:p>
            <a:pPr marL="0" indent="0" algn="ctr">
              <a:buNone/>
            </a:pPr>
            <a:r>
              <a:rPr lang="hu-HU" sz="4800" b="1" dirty="0"/>
              <a:t>  `</a:t>
            </a:r>
            <a:r>
              <a:rPr lang="hu-HU" sz="4800" b="1" dirty="0" err="1"/>
              <a:t>nev</a:t>
            </a:r>
            <a:r>
              <a:rPr lang="hu-HU" sz="4800" b="1" dirty="0"/>
              <a:t>` </a:t>
            </a:r>
            <a:r>
              <a:rPr lang="hu-HU" sz="4800" b="1" dirty="0" err="1"/>
              <a:t>varchar</a:t>
            </a:r>
            <a:r>
              <a:rPr lang="hu-HU" sz="4800" b="1" dirty="0"/>
              <a:t>(80) NOT NULL,</a:t>
            </a:r>
          </a:p>
          <a:p>
            <a:pPr marL="0" indent="0" algn="ctr">
              <a:buNone/>
            </a:pPr>
            <a:r>
              <a:rPr lang="hu-HU" sz="4800" b="1" dirty="0"/>
              <a:t>  `</a:t>
            </a:r>
            <a:r>
              <a:rPr lang="hu-HU" sz="4800" b="1" dirty="0" err="1"/>
              <a:t>hely_cim</a:t>
            </a:r>
            <a:r>
              <a:rPr lang="hu-HU" sz="4800" b="1" dirty="0"/>
              <a:t>` </a:t>
            </a:r>
            <a:r>
              <a:rPr lang="hu-HU" sz="4800" b="1" dirty="0" err="1"/>
              <a:t>varchar</a:t>
            </a:r>
            <a:r>
              <a:rPr lang="hu-HU" sz="4800" b="1" dirty="0"/>
              <a:t>(50) NOT NULL,</a:t>
            </a:r>
          </a:p>
          <a:p>
            <a:pPr marL="0" indent="0" algn="ctr">
              <a:buNone/>
            </a:pPr>
            <a:r>
              <a:rPr lang="hu-HU" sz="4800" b="1" dirty="0"/>
              <a:t>  `</a:t>
            </a:r>
            <a:r>
              <a:rPr lang="hu-HU" sz="4800" b="1" dirty="0" err="1"/>
              <a:t>eloadok</a:t>
            </a:r>
            <a:r>
              <a:rPr lang="hu-HU" sz="4800" b="1" dirty="0"/>
              <a:t>` </a:t>
            </a:r>
            <a:r>
              <a:rPr lang="hu-HU" sz="4800" b="1" dirty="0" err="1"/>
              <a:t>varchar</a:t>
            </a:r>
            <a:r>
              <a:rPr lang="hu-HU" sz="4800" b="1" dirty="0"/>
              <a:t>(250) NOT NULL,</a:t>
            </a:r>
          </a:p>
          <a:p>
            <a:pPr marL="0" indent="0" algn="ctr">
              <a:buNone/>
            </a:pPr>
            <a:r>
              <a:rPr lang="hu-HU" sz="4800" b="1" dirty="0"/>
              <a:t>  `</a:t>
            </a:r>
            <a:r>
              <a:rPr lang="hu-HU" sz="4800" b="1" dirty="0" err="1"/>
              <a:t>kezdo_d</a:t>
            </a:r>
            <a:r>
              <a:rPr lang="hu-HU" sz="4800" b="1" dirty="0"/>
              <a:t>` </a:t>
            </a:r>
            <a:r>
              <a:rPr lang="hu-HU" sz="4800" b="1" dirty="0" err="1"/>
              <a:t>date</a:t>
            </a:r>
            <a:r>
              <a:rPr lang="hu-HU" sz="4800" b="1" dirty="0"/>
              <a:t> NOT NULL,</a:t>
            </a:r>
          </a:p>
          <a:p>
            <a:pPr marL="0" indent="0" algn="ctr">
              <a:buNone/>
            </a:pPr>
            <a:r>
              <a:rPr lang="hu-HU" sz="4800" b="1" dirty="0"/>
              <a:t>  `</a:t>
            </a:r>
            <a:r>
              <a:rPr lang="hu-HU" sz="4800" b="1" dirty="0" err="1"/>
              <a:t>veg_d</a:t>
            </a:r>
            <a:r>
              <a:rPr lang="hu-HU" sz="4800" b="1" dirty="0"/>
              <a:t>` </a:t>
            </a:r>
            <a:r>
              <a:rPr lang="hu-HU" sz="4800" b="1" dirty="0" err="1"/>
              <a:t>date</a:t>
            </a:r>
            <a:r>
              <a:rPr lang="hu-HU" sz="4800" b="1" dirty="0"/>
              <a:t> NOT NULL,</a:t>
            </a:r>
          </a:p>
          <a:p>
            <a:pPr marL="0" indent="0" algn="ctr">
              <a:buNone/>
            </a:pPr>
            <a:r>
              <a:rPr lang="hu-HU" sz="4800" b="1" dirty="0"/>
              <a:t>  `</a:t>
            </a:r>
            <a:r>
              <a:rPr lang="hu-HU" sz="4800" b="1" dirty="0" err="1"/>
              <a:t>max_letszam</a:t>
            </a:r>
            <a:r>
              <a:rPr lang="hu-HU" sz="4800" b="1" dirty="0"/>
              <a:t>` int(8) DEFAULT NULL,</a:t>
            </a:r>
          </a:p>
          <a:p>
            <a:pPr marL="0" indent="0" algn="ctr">
              <a:buNone/>
            </a:pPr>
            <a:r>
              <a:rPr lang="hu-HU" sz="4800" b="1" dirty="0"/>
              <a:t>  `</a:t>
            </a:r>
            <a:r>
              <a:rPr lang="hu-HU" sz="4800" b="1" dirty="0" err="1"/>
              <a:t>kep</a:t>
            </a:r>
            <a:r>
              <a:rPr lang="hu-HU" sz="4800" b="1" dirty="0"/>
              <a:t>` </a:t>
            </a:r>
            <a:r>
              <a:rPr lang="hu-HU" sz="4800" b="1" dirty="0" err="1"/>
              <a:t>varchar</a:t>
            </a:r>
            <a:r>
              <a:rPr lang="hu-HU" sz="4800" b="1" dirty="0"/>
              <a:t>(180) DEFAULT NULL</a:t>
            </a:r>
          </a:p>
          <a:p>
            <a:pPr marL="0" indent="0" algn="ctr">
              <a:buNone/>
            </a:pPr>
            <a:r>
              <a:rPr lang="hu-HU" sz="4800" b="1" dirty="0"/>
              <a:t>) ENGINE=</a:t>
            </a:r>
            <a:r>
              <a:rPr lang="hu-HU" sz="4800" b="1" dirty="0" err="1"/>
              <a:t>InnoDB</a:t>
            </a:r>
            <a:r>
              <a:rPr lang="hu-HU" sz="4800" b="1" dirty="0"/>
              <a:t> DEFAULT CHARSET=utf8mb4 COLLATE=utf8mb4_hungarian_ci;</a:t>
            </a:r>
          </a:p>
          <a:p>
            <a:pPr marL="0" indent="0">
              <a:buNone/>
            </a:pPr>
            <a:br>
              <a:rPr lang="hu-HU" sz="4800" dirty="0"/>
            </a:br>
            <a:endParaRPr lang="hu-HU" sz="4800" dirty="0"/>
          </a:p>
        </p:txBody>
      </p:sp>
    </p:spTree>
    <p:extLst>
      <p:ext uri="{BB962C8B-B14F-4D97-AF65-F5344CB8AC3E}">
        <p14:creationId xmlns:p14="http://schemas.microsoft.com/office/powerpoint/2010/main" val="35969124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342545" cy="1049235"/>
          </a:xfrm>
        </p:spPr>
        <p:txBody>
          <a:bodyPr>
            <a:noAutofit/>
          </a:bodyPr>
          <a:lstStyle/>
          <a:p>
            <a:pPr algn="ctr"/>
            <a:r>
              <a:rPr lang="hu-HU" sz="3600" dirty="0"/>
              <a:t>Itt van néhány kép az adatbázisról:</a:t>
            </a:r>
          </a:p>
        </p:txBody>
      </p:sp>
      <p:pic>
        <p:nvPicPr>
          <p:cNvPr id="6" name="Tartalom helye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553" y="1540986"/>
            <a:ext cx="2184898" cy="2339490"/>
          </a:xfr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67" y="4147269"/>
            <a:ext cx="9225457" cy="2233967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092" y="1540986"/>
            <a:ext cx="2315355" cy="220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057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aléria">
  <a:themeElements>
    <a:clrScheme name="Galéria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éria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éri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333</TotalTime>
  <Words>905</Words>
  <Application>Microsoft Office PowerPoint</Application>
  <PresentationFormat>Szélesvásznú</PresentationFormat>
  <Paragraphs>84</Paragraphs>
  <Slides>16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16</vt:i4>
      </vt:variant>
    </vt:vector>
  </HeadingPairs>
  <TitlesOfParts>
    <vt:vector size="20" baseType="lpstr">
      <vt:lpstr>Arial</vt:lpstr>
      <vt:lpstr>Gill Sans MT</vt:lpstr>
      <vt:lpstr>Söhne</vt:lpstr>
      <vt:lpstr>Galéria</vt:lpstr>
      <vt:lpstr>Event Horizon</vt:lpstr>
      <vt:lpstr>A projekt célja és háttere:</vt:lpstr>
      <vt:lpstr>Adatbázis tervezése:</vt:lpstr>
      <vt:lpstr>Bemutatás</vt:lpstr>
      <vt:lpstr>Fizikai modell</vt:lpstr>
      <vt:lpstr>Üzleti Szabályok</vt:lpstr>
      <vt:lpstr>SQL Kódok Most megnézzük, hogyan hoztuk létre az egyes táblákat az adatbázisban.</vt:lpstr>
      <vt:lpstr>SQL Kódok</vt:lpstr>
      <vt:lpstr>Itt van néhány kép az adatbázisról:</vt:lpstr>
      <vt:lpstr>Itt van néhány kép az adatbázisról:</vt:lpstr>
      <vt:lpstr>A Főoldal</vt:lpstr>
      <vt:lpstr>Adatok Betöltése</vt:lpstr>
      <vt:lpstr>Bejelentkezés és regisztráció</vt:lpstr>
      <vt:lpstr>Regisztráció</vt:lpstr>
      <vt:lpstr>Tervek a jövőre nézve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Trefort Diák</dc:creator>
  <cp:lastModifiedBy>Tamás Vig</cp:lastModifiedBy>
  <cp:revision>35</cp:revision>
  <dcterms:created xsi:type="dcterms:W3CDTF">2024-02-08T11:47:21Z</dcterms:created>
  <dcterms:modified xsi:type="dcterms:W3CDTF">2024-05-05T14:39:12Z</dcterms:modified>
</cp:coreProperties>
</file>